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74752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310638" y="3023616"/>
            <a:ext cx="14853923" cy="204825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621278" y="5462015"/>
            <a:ext cx="12232643" cy="243840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half" idx="1"/>
          </p:nvPr>
        </p:nvSpPr>
        <p:spPr>
          <a:xfrm>
            <a:off x="1679139" y="2848467"/>
            <a:ext cx="10606408" cy="414083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half" idx="1"/>
          </p:nvPr>
        </p:nvSpPr>
        <p:spPr>
          <a:xfrm>
            <a:off x="1679139" y="2848467"/>
            <a:ext cx="10606408" cy="414083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60437" y="478013"/>
            <a:ext cx="15772765" cy="1423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73760" y="2243327"/>
            <a:ext cx="7601713" cy="6437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6334467" y="9070847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9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1" Type="http://schemas.openxmlformats.org/officeDocument/2006/relationships/image" Target="../media/image15.png"/><Relationship Id="rId1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54200" y="520700"/>
            <a:ext cx="558800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object 3"/>
          <p:cNvSpPr txBox="1"/>
          <p:nvPr/>
        </p:nvSpPr>
        <p:spPr>
          <a:xfrm>
            <a:off x="2633805" y="2809446"/>
            <a:ext cx="12207590" cy="3533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0400"/>
              </a:lnSpc>
              <a:defRPr spc="-475" sz="9400">
                <a:latin typeface="Arial"/>
                <a:ea typeface="Arial"/>
                <a:cs typeface="Arial"/>
                <a:sym typeface="Arial"/>
              </a:defRPr>
            </a:pPr>
            <a:r>
              <a:t>Training</a:t>
            </a:r>
            <a:r>
              <a:rPr spc="-240"/>
              <a:t> </a:t>
            </a:r>
            <a:r>
              <a:rPr spc="-370"/>
              <a:t>a</a:t>
            </a:r>
            <a:r>
              <a:rPr spc="-650"/>
              <a:t> </a:t>
            </a:r>
            <a:r>
              <a:rPr spc="-469"/>
              <a:t>2B Parameter </a:t>
            </a:r>
            <a:r>
              <a:t>Model</a:t>
            </a:r>
            <a:r>
              <a:rPr spc="-190"/>
              <a:t> </a:t>
            </a:r>
            <a:r>
              <a:rPr spc="-92"/>
              <a:t>to Reason</a:t>
            </a:r>
            <a:endParaRPr spc="-485" sz="9600"/>
          </a:p>
          <a:p>
            <a:pPr indent="100963" algn="ctr">
              <a:spcBef>
                <a:spcPts val="1000"/>
              </a:spcBef>
              <a:defRPr sz="5400">
                <a:latin typeface="Arial"/>
                <a:ea typeface="Arial"/>
                <a:cs typeface="Arial"/>
                <a:sym typeface="Arial"/>
              </a:defRPr>
            </a:pPr>
            <a:r>
              <a:t>Achieving</a:t>
            </a:r>
            <a:r>
              <a:rPr spc="120"/>
              <a:t> </a:t>
            </a:r>
            <a:r>
              <a:rPr spc="114">
                <a:solidFill>
                  <a:srgbClr val="387EEF"/>
                </a:solidFill>
              </a:rPr>
              <a:t>71.3%</a:t>
            </a:r>
            <a:r>
              <a:rPr spc="-15">
                <a:solidFill>
                  <a:srgbClr val="387EEF"/>
                </a:solidFill>
              </a:rPr>
              <a:t> </a:t>
            </a:r>
            <a:r>
              <a:rPr spc="55"/>
              <a:t>Accuracy</a:t>
            </a:r>
            <a:r>
              <a:rPr spc="125"/>
              <a:t> </a:t>
            </a:r>
            <a:r>
              <a:t>on</a:t>
            </a:r>
            <a:r>
              <a:rPr spc="-90"/>
              <a:t> </a:t>
            </a:r>
            <a:r>
              <a:rPr spc="-10"/>
              <a:t>GSM8K</a:t>
            </a:r>
          </a:p>
        </p:txBody>
      </p:sp>
      <p:sp>
        <p:nvSpPr>
          <p:cNvPr id="82" name="object 4"/>
          <p:cNvSpPr txBox="1"/>
          <p:nvPr/>
        </p:nvSpPr>
        <p:spPr>
          <a:xfrm>
            <a:off x="738426" y="8788258"/>
            <a:ext cx="9490762" cy="33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100" sz="2300">
                <a:latin typeface="Arial"/>
                <a:ea typeface="Arial"/>
                <a:cs typeface="Arial"/>
                <a:sym typeface="Arial"/>
              </a:defRPr>
            </a:pPr>
            <a:r>
              <a:t>Rohan</a:t>
            </a:r>
            <a:r>
              <a:rPr spc="-60"/>
              <a:t> </a:t>
            </a:r>
            <a:r>
              <a:rPr spc="-65"/>
              <a:t>Sanjay</a:t>
            </a:r>
            <a:r>
              <a:t> </a:t>
            </a:r>
            <a:r>
              <a:rPr spc="-40"/>
              <a:t>Patil,</a:t>
            </a:r>
            <a:r>
              <a:rPr spc="-125"/>
              <a:t> </a:t>
            </a:r>
            <a:r>
              <a:rPr spc="-75"/>
              <a:t>Vidya</a:t>
            </a:r>
            <a:r>
              <a:rPr spc="-85"/>
              <a:t> </a:t>
            </a:r>
            <a:r>
              <a:rPr spc="-65"/>
              <a:t>Padmanabha,</a:t>
            </a:r>
            <a:r>
              <a:rPr spc="-40"/>
              <a:t> </a:t>
            </a:r>
            <a:r>
              <a:rPr spc="-50"/>
              <a:t>Harsha</a:t>
            </a:r>
            <a:r>
              <a:rPr spc="-30"/>
              <a:t> </a:t>
            </a:r>
            <a:r>
              <a:rPr spc="-60"/>
              <a:t>Satish,</a:t>
            </a:r>
            <a:r>
              <a:rPr spc="-104"/>
              <a:t> </a:t>
            </a:r>
            <a:r>
              <a:rPr spc="-114"/>
              <a:t>Riya</a:t>
            </a:r>
            <a:r>
              <a:rPr spc="-5"/>
              <a:t> </a:t>
            </a:r>
            <a:r>
              <a:rPr spc="-20"/>
              <a:t>Biju</a:t>
            </a:r>
          </a:p>
        </p:txBody>
      </p:sp>
      <p:sp>
        <p:nvSpPr>
          <p:cNvPr id="83" name="object 5"/>
          <p:cNvSpPr txBox="1"/>
          <p:nvPr/>
        </p:nvSpPr>
        <p:spPr>
          <a:xfrm>
            <a:off x="15262606" y="476037"/>
            <a:ext cx="1715772" cy="679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600"/>
              </a:lnSpc>
              <a:defRPr sz="23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Google</a:t>
            </a:r>
            <a:r>
              <a:rPr spc="40"/>
              <a:t> </a:t>
            </a:r>
            <a:r>
              <a:rPr spc="-150">
                <a:solidFill>
                  <a:srgbClr val="545454"/>
                </a:solidFill>
              </a:rPr>
              <a:t>TuniX</a:t>
            </a:r>
          </a:p>
          <a:p>
            <a:pPr indent="15875">
              <a:lnSpc>
                <a:spcPts val="2800"/>
              </a:lnSpc>
              <a:defRPr spc="-10" sz="24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Hackathon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5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bject 17"/>
          <p:cNvSpPr txBox="1"/>
          <p:nvPr>
            <p:ph type="title"/>
          </p:nvPr>
        </p:nvSpPr>
        <p:spPr>
          <a:xfrm>
            <a:off x="760436" y="478012"/>
            <a:ext cx="15772766" cy="1423673"/>
          </a:xfrm>
          <a:prstGeom prst="rect">
            <a:avLst/>
          </a:prstGeom>
        </p:spPr>
        <p:txBody>
          <a:bodyPr/>
          <a:lstStyle/>
          <a:p>
            <a:pPr indent="12700">
              <a:defRPr spc="-400" sz="480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spc="-200">
                <a:solidFill>
                  <a:srgbClr val="2F2F2F"/>
                </a:solidFill>
              </a:rPr>
              <a:t>Breakthrough: </a:t>
            </a:r>
            <a:r>
              <a:rPr spc="-200">
                <a:solidFill>
                  <a:srgbClr val="333333"/>
                </a:solidFill>
              </a:rPr>
              <a:t>Boosting </a:t>
            </a:r>
            <a:r>
              <a:rPr spc="-100">
                <a:solidFill>
                  <a:srgbClr val="313131"/>
                </a:solidFill>
              </a:rPr>
              <a:t>Reliability</a:t>
            </a:r>
            <a:r>
              <a:rPr spc="-200">
                <a:solidFill>
                  <a:srgbClr val="313131"/>
                </a:solidFill>
              </a:rPr>
              <a:t> </a:t>
            </a:r>
            <a:r>
              <a:rPr spc="0">
                <a:solidFill>
                  <a:srgbClr val="363636"/>
                </a:solidFill>
              </a:rPr>
              <a:t>with</a:t>
            </a:r>
            <a:r>
              <a:rPr spc="-500">
                <a:solidFill>
                  <a:srgbClr val="363636"/>
                </a:solidFill>
              </a:rPr>
              <a:t> </a:t>
            </a:r>
            <a:r>
              <a:rPr spc="-300">
                <a:solidFill>
                  <a:srgbClr val="333333"/>
                </a:solidFill>
              </a:rPr>
              <a:t>Consensus </a:t>
            </a:r>
            <a:r>
              <a:rPr spc="-100">
                <a:solidFill>
                  <a:srgbClr val="2F2F2F"/>
                </a:solidFill>
              </a:rPr>
              <a:t>Voting</a:t>
            </a:r>
          </a:p>
        </p:txBody>
      </p:sp>
      <p:pic>
        <p:nvPicPr>
          <p:cNvPr id="144" name="Screenshot 2026-01-10 at 01.51.24.png" descr="Screenshot 2026-01-10 at 01.51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994" y="1640459"/>
            <a:ext cx="17633188" cy="7133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object 12"/>
          <p:cNvSpPr/>
          <p:nvPr/>
        </p:nvSpPr>
        <p:spPr>
          <a:xfrm>
            <a:off x="2425700" y="1123950"/>
            <a:ext cx="368301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7" name="object 14"/>
          <p:cNvSpPr txBox="1"/>
          <p:nvPr>
            <p:ph type="title"/>
          </p:nvPr>
        </p:nvSpPr>
        <p:spPr>
          <a:xfrm>
            <a:off x="760436" y="478012"/>
            <a:ext cx="15772766" cy="1423673"/>
          </a:xfrm>
          <a:prstGeom prst="rect">
            <a:avLst/>
          </a:prstGeom>
        </p:spPr>
        <p:txBody>
          <a:bodyPr/>
          <a:lstStyle/>
          <a:p>
            <a:pPr indent="1596388">
              <a:spcBef>
                <a:spcPts val="100"/>
              </a:spcBef>
              <a:defRPr spc="-500" sz="7300">
                <a:solidFill>
                  <a:srgbClr val="383838"/>
                </a:solidFill>
              </a:defRPr>
            </a:pPr>
            <a:r>
              <a:t>From</a:t>
            </a:r>
            <a:r>
              <a:rPr spc="-700"/>
              <a:t> </a:t>
            </a:r>
            <a:r>
              <a:rPr spc="-600"/>
              <a:t>Plateau</a:t>
            </a:r>
            <a:r>
              <a:rPr spc="-400"/>
              <a:t> to</a:t>
            </a:r>
            <a:r>
              <a:rPr spc="-900"/>
              <a:t> </a:t>
            </a:r>
            <a:r>
              <a:rPr spc="-600">
                <a:solidFill>
                  <a:srgbClr val="363636"/>
                </a:solidFill>
              </a:rPr>
              <a:t>Peak </a:t>
            </a:r>
            <a:r>
              <a:rPr spc="-600"/>
              <a:t>Performance</a:t>
            </a:r>
          </a:p>
        </p:txBody>
      </p:sp>
      <p:pic>
        <p:nvPicPr>
          <p:cNvPr id="148" name="Screenshot 2026-01-10 at 01.54.05.png" descr="Screenshot 2026-01-10 at 01.54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4" y="2031358"/>
            <a:ext cx="17644548" cy="6976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bject 7"/>
          <p:cNvSpPr txBox="1"/>
          <p:nvPr>
            <p:ph type="title"/>
          </p:nvPr>
        </p:nvSpPr>
        <p:spPr>
          <a:xfrm>
            <a:off x="2418695" y="594981"/>
            <a:ext cx="12637810" cy="1241594"/>
          </a:xfrm>
          <a:prstGeom prst="rect">
            <a:avLst/>
          </a:prstGeom>
        </p:spPr>
        <p:txBody>
          <a:bodyPr/>
          <a:lstStyle/>
          <a:p>
            <a:pPr lvl="1" defTabSz="877822">
              <a:defRPr spc="200" sz="6500">
                <a:solidFill>
                  <a:srgbClr val="3B3B3B"/>
                </a:solidFill>
              </a:defRPr>
            </a:pPr>
            <a:r>
              <a:t>What did the</a:t>
            </a:r>
            <a:r>
              <a:rPr spc="-600">
                <a:solidFill>
                  <a:srgbClr val="383838"/>
                </a:solidFill>
              </a:rPr>
              <a:t> </a:t>
            </a:r>
            <a:r>
              <a:rPr spc="-300">
                <a:solidFill>
                  <a:srgbClr val="343434"/>
                </a:solidFill>
              </a:rPr>
              <a:t>Three </a:t>
            </a:r>
            <a:r>
              <a:rPr spc="-100">
                <a:solidFill>
                  <a:srgbClr val="383838"/>
                </a:solidFill>
              </a:rPr>
              <a:t>Runs show us?</a:t>
            </a:r>
          </a:p>
        </p:txBody>
      </p:sp>
      <p:pic>
        <p:nvPicPr>
          <p:cNvPr id="151" name="Screenshot 2026-01-10 at 01.56.04.png" descr="Screenshot 2026-01-10 at 01.56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2281388"/>
            <a:ext cx="17475203" cy="6299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0F3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0690" y="7327254"/>
            <a:ext cx="850902" cy="850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0690" y="5693628"/>
            <a:ext cx="850902" cy="825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23390" y="4047304"/>
            <a:ext cx="825502" cy="838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55140" y="2451779"/>
            <a:ext cx="762002" cy="78740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object 10"/>
          <p:cNvSpPr txBox="1"/>
          <p:nvPr>
            <p:ph type="title"/>
          </p:nvPr>
        </p:nvSpPr>
        <p:spPr>
          <a:xfrm>
            <a:off x="787520" y="677121"/>
            <a:ext cx="11331578" cy="872490"/>
          </a:xfrm>
          <a:prstGeom prst="rect">
            <a:avLst/>
          </a:prstGeom>
        </p:spPr>
        <p:txBody>
          <a:bodyPr/>
          <a:lstStyle/>
          <a:p>
            <a:pPr indent="12063" defTabSz="868680">
              <a:tabLst>
                <a:tab pos="4660900" algn="l"/>
              </a:tabLst>
              <a:defRPr sz="5200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Key</a:t>
            </a:r>
            <a:r>
              <a:rPr spc="-200"/>
              <a:t> </a:t>
            </a:r>
            <a:r>
              <a:rPr spc="100">
                <a:solidFill>
                  <a:srgbClr val="3D3D3D"/>
                </a:solidFill>
              </a:rPr>
              <a:t>Insights and </a:t>
            </a:r>
            <a:r>
              <a:rPr>
                <a:solidFill>
                  <a:srgbClr val="3F3F3F"/>
                </a:solidFill>
              </a:rPr>
              <a:t>Emergent</a:t>
            </a:r>
            <a:r>
              <a:rPr spc="100">
                <a:solidFill>
                  <a:srgbClr val="3F3F3F"/>
                </a:solidFill>
              </a:rPr>
              <a:t> </a:t>
            </a:r>
            <a:r>
              <a:rPr>
                <a:solidFill>
                  <a:srgbClr val="3F3F3F"/>
                </a:solidFill>
              </a:rPr>
              <a:t>Behavior</a:t>
            </a:r>
          </a:p>
        </p:txBody>
      </p:sp>
      <p:sp>
        <p:nvSpPr>
          <p:cNvPr id="158" name="object 20"/>
          <p:cNvSpPr txBox="1"/>
          <p:nvPr>
            <p:ph type="body" sz="half" idx="1"/>
          </p:nvPr>
        </p:nvSpPr>
        <p:spPr>
          <a:xfrm>
            <a:off x="11385185" y="2354445"/>
            <a:ext cx="5742307" cy="6246498"/>
          </a:xfrm>
          <a:prstGeom prst="rect">
            <a:avLst/>
          </a:prstGeom>
        </p:spPr>
        <p:txBody>
          <a:bodyPr/>
          <a:lstStyle/>
          <a:p>
            <a:pPr marL="6984" marR="1415413" indent="-6984" algn="just">
              <a:spcBef>
                <a:spcPts val="400"/>
              </a:spcBef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GRPO enables RL on constrained hardware.</a:t>
            </a:r>
          </a:p>
          <a:p>
            <a:pPr algn="just">
              <a:spcBef>
                <a:spcPts val="1200"/>
              </a:spcBef>
              <a:defRPr sz="3400">
                <a:latin typeface="Arial"/>
                <a:ea typeface="Arial"/>
                <a:cs typeface="Arial"/>
                <a:sym typeface="Arial"/>
              </a:defRPr>
            </a:pPr>
          </a:p>
          <a:p>
            <a:pPr marL="17779" marR="636905" indent="-17779" algn="just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Process-based rewards improve reasoning quality.</a:t>
            </a:r>
          </a:p>
          <a:p>
            <a:pPr algn="just">
              <a:spcBef>
                <a:spcPts val="600"/>
              </a:spcBef>
              <a:defRPr sz="3400">
                <a:latin typeface="Arial"/>
                <a:ea typeface="Arial"/>
                <a:cs typeface="Arial"/>
                <a:sym typeface="Arial"/>
              </a:defRPr>
            </a:pPr>
          </a:p>
          <a:p>
            <a:pPr marR="5080" indent="5079" algn="just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Active Review is essential for multi-session stability.</a:t>
            </a:r>
          </a:p>
          <a:p>
            <a:pPr algn="just">
              <a:spcBef>
                <a:spcPts val="1000"/>
              </a:spcBef>
              <a:defRPr sz="3400">
                <a:latin typeface="Arial"/>
                <a:ea typeface="Arial"/>
                <a:cs typeface="Arial"/>
                <a:sym typeface="Arial"/>
              </a:defRPr>
            </a:pPr>
          </a:p>
          <a:p>
            <a:pPr marL="16509" marR="97155" indent="-16509" algn="just"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Inference-time compute can significantly boost reliability.</a:t>
            </a:r>
          </a:p>
        </p:txBody>
      </p:sp>
      <p:pic>
        <p:nvPicPr>
          <p:cNvPr id="159" name="Screenshot 2026-01-10 at 02.02.46.png" descr="Screenshot 2026-01-10 at 02.02.4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0705" y="1740095"/>
            <a:ext cx="8735908" cy="7004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object 12"/>
          <p:cNvSpPr txBox="1"/>
          <p:nvPr/>
        </p:nvSpPr>
        <p:spPr>
          <a:xfrm>
            <a:off x="6877718" y="5212924"/>
            <a:ext cx="371976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125" sz="5800">
                <a:solidFill>
                  <a:srgbClr val="23232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Questions ?</a:t>
            </a:r>
          </a:p>
        </p:txBody>
      </p:sp>
      <p:sp>
        <p:nvSpPr>
          <p:cNvPr id="162" name="object 12"/>
          <p:cNvSpPr txBox="1"/>
          <p:nvPr/>
        </p:nvSpPr>
        <p:spPr>
          <a:xfrm>
            <a:off x="5670851" y="3082419"/>
            <a:ext cx="6133496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228" sz="10600">
                <a:solidFill>
                  <a:srgbClr val="23232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5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bject 7"/>
          <p:cNvSpPr txBox="1"/>
          <p:nvPr>
            <p:ph type="ctrTitle"/>
          </p:nvPr>
        </p:nvSpPr>
        <p:spPr>
          <a:xfrm>
            <a:off x="1310638" y="3023616"/>
            <a:ext cx="14853923" cy="2048257"/>
          </a:xfrm>
          <a:prstGeom prst="rect">
            <a:avLst/>
          </a:prstGeom>
        </p:spPr>
        <p:txBody>
          <a:bodyPr/>
          <a:lstStyle/>
          <a:p>
            <a:pPr indent="12700">
              <a:defRPr spc="-100" sz="5700">
                <a:solidFill>
                  <a:srgbClr val="424242"/>
                </a:solidFill>
              </a:defRPr>
            </a:pPr>
            <a:r>
              <a:t>The</a:t>
            </a:r>
            <a:r>
              <a:rPr spc="-300"/>
              <a:t> </a:t>
            </a:r>
            <a:r>
              <a:rPr spc="0"/>
              <a:t>Constraint:</a:t>
            </a:r>
            <a:r>
              <a:rPr spc="-500"/>
              <a:t> </a:t>
            </a:r>
            <a:r>
              <a:rPr spc="100"/>
              <a:t>Why</a:t>
            </a:r>
            <a:r>
              <a:rPr spc="-300"/>
              <a:t> </a:t>
            </a:r>
            <a:r>
              <a:rPr spc="300"/>
              <a:t>GRPO?</a:t>
            </a:r>
          </a:p>
        </p:txBody>
      </p:sp>
      <p:sp>
        <p:nvSpPr>
          <p:cNvPr id="86" name="Double-click to edit"/>
          <p:cNvSpPr txBox="1"/>
          <p:nvPr>
            <p:ph type="subTitle" sz="quarter" idx="1"/>
          </p:nvPr>
        </p:nvSpPr>
        <p:spPr>
          <a:xfrm>
            <a:off x="2621278" y="5462015"/>
            <a:ext cx="12232644" cy="24384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87" name="Screenshot 2026-01-10 at 01.19.50.png" descr="Screenshot 2026-01-10 at 01.19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31945"/>
            <a:ext cx="17475202" cy="6808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Screenshot 2026-01-10 at 01.20.20.png" descr="Screenshot 2026-01-10 at 01.20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8726" y="8581528"/>
            <a:ext cx="10037748" cy="1003777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object 9"/>
          <p:cNvSpPr txBox="1"/>
          <p:nvPr/>
        </p:nvSpPr>
        <p:spPr>
          <a:xfrm>
            <a:off x="760436" y="478012"/>
            <a:ext cx="15772766" cy="142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2">
              <a:spcBef>
                <a:spcPts val="100"/>
              </a:spcBef>
              <a:defRPr spc="-100" sz="5400">
                <a:solidFill>
                  <a:srgbClr val="414141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                 The</a:t>
            </a:r>
            <a:r>
              <a:rPr spc="-400"/>
              <a:t> Constraint: Why </a:t>
            </a:r>
            <a:r>
              <a:rPr spc="200">
                <a:solidFill>
                  <a:srgbClr val="3F3F3F"/>
                </a:solidFill>
              </a:rPr>
              <a:t>GRPO?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5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0" y="2413000"/>
            <a:ext cx="1498600" cy="113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6200" y="2616200"/>
            <a:ext cx="10160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5000" y="2209800"/>
            <a:ext cx="1587500" cy="15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02600" y="2616200"/>
            <a:ext cx="1003300" cy="74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object 6" descr="object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56800" y="2209800"/>
            <a:ext cx="1549400" cy="15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object 7" descr="object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306300" y="2616200"/>
            <a:ext cx="10160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object 8" descr="object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22400" y="2222500"/>
            <a:ext cx="15367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object 9"/>
          <p:cNvSpPr txBox="1"/>
          <p:nvPr>
            <p:ph type="title"/>
          </p:nvPr>
        </p:nvSpPr>
        <p:spPr>
          <a:xfrm>
            <a:off x="851217" y="465242"/>
            <a:ext cx="15772766" cy="1423673"/>
          </a:xfrm>
          <a:prstGeom prst="rect">
            <a:avLst/>
          </a:prstGeom>
        </p:spPr>
        <p:txBody>
          <a:bodyPr/>
          <a:lstStyle/>
          <a:p>
            <a:pPr indent="1277619">
              <a:spcBef>
                <a:spcPts val="100"/>
              </a:spcBef>
              <a:defRPr spc="-100" sz="5400">
                <a:solidFill>
                  <a:srgbClr val="414141"/>
                </a:solidFill>
              </a:defRPr>
            </a:pPr>
            <a:r>
              <a:t>The</a:t>
            </a:r>
            <a:r>
              <a:rPr spc="-400"/>
              <a:t> </a:t>
            </a:r>
            <a:r>
              <a:rPr spc="200">
                <a:solidFill>
                  <a:srgbClr val="3F3F3F"/>
                </a:solidFill>
              </a:rPr>
              <a:t>GRPO</a:t>
            </a:r>
            <a:r>
              <a:rPr spc="-300">
                <a:solidFill>
                  <a:srgbClr val="3F3F3F"/>
                </a:solidFill>
              </a:rPr>
              <a:t> </a:t>
            </a:r>
            <a:r>
              <a:rPr spc="100">
                <a:solidFill>
                  <a:srgbClr val="3B3B3B"/>
                </a:solidFill>
              </a:rPr>
              <a:t>Process:</a:t>
            </a:r>
            <a:r>
              <a:rPr spc="-600">
                <a:solidFill>
                  <a:srgbClr val="3B3B3B"/>
                </a:solidFill>
              </a:rPr>
              <a:t> </a:t>
            </a:r>
            <a:r>
              <a:rPr spc="100">
                <a:solidFill>
                  <a:srgbClr val="3D3D3D"/>
                </a:solidFill>
              </a:rPr>
              <a:t>A</a:t>
            </a:r>
            <a:r>
              <a:rPr spc="-400">
                <a:solidFill>
                  <a:srgbClr val="3D3D3D"/>
                </a:solidFill>
              </a:rPr>
              <a:t> </a:t>
            </a:r>
            <a:r>
              <a:rPr spc="100">
                <a:solidFill>
                  <a:srgbClr val="3F3F3F"/>
                </a:solidFill>
              </a:rPr>
              <a:t>Self-Correcting</a:t>
            </a:r>
            <a:r>
              <a:rPr spc="-300">
                <a:solidFill>
                  <a:srgbClr val="3F3F3F"/>
                </a:solidFill>
              </a:rPr>
              <a:t> </a:t>
            </a:r>
            <a:r>
              <a:rPr spc="100">
                <a:solidFill>
                  <a:srgbClr val="424242"/>
                </a:solidFill>
              </a:rPr>
              <a:t>Loop</a:t>
            </a:r>
          </a:p>
        </p:txBody>
      </p:sp>
      <p:sp>
        <p:nvSpPr>
          <p:cNvPr id="99" name="object 10"/>
          <p:cNvSpPr txBox="1"/>
          <p:nvPr/>
        </p:nvSpPr>
        <p:spPr>
          <a:xfrm>
            <a:off x="1423675" y="4285824"/>
            <a:ext cx="179768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100" sz="39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100" name="object 11"/>
          <p:cNvSpPr txBox="1"/>
          <p:nvPr/>
        </p:nvSpPr>
        <p:spPr>
          <a:xfrm>
            <a:off x="5136905" y="4067316"/>
            <a:ext cx="2698752" cy="1113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355600">
              <a:lnSpc>
                <a:spcPts val="4400"/>
              </a:lnSpc>
              <a:spcBef>
                <a:spcPts val="400"/>
              </a:spcBef>
              <a:defRPr spc="-10" sz="3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Generate </a:t>
            </a:r>
            <a:r>
              <a:rPr spc="-35"/>
              <a:t>Completions</a:t>
            </a:r>
          </a:p>
        </p:txBody>
      </p:sp>
      <p:sp>
        <p:nvSpPr>
          <p:cNvPr id="101" name="object 13"/>
          <p:cNvSpPr txBox="1"/>
          <p:nvPr/>
        </p:nvSpPr>
        <p:spPr>
          <a:xfrm>
            <a:off x="9223016" y="4067385"/>
            <a:ext cx="2943227" cy="1110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75588" marR="5080" indent="-263523">
              <a:lnSpc>
                <a:spcPts val="4400"/>
              </a:lnSpc>
              <a:spcBef>
                <a:spcPts val="500"/>
              </a:spcBef>
              <a:defRPr spc="-150" sz="3900">
                <a:latin typeface="Arial"/>
                <a:ea typeface="Arial"/>
                <a:cs typeface="Arial"/>
                <a:sym typeface="Arial"/>
              </a:defRPr>
            </a:pPr>
            <a:r>
              <a:t>Score</a:t>
            </a:r>
            <a:r>
              <a:rPr spc="-125"/>
              <a:t> </a:t>
            </a:r>
            <a:r>
              <a:rPr spc="-120"/>
              <a:t>Against </a:t>
            </a:r>
            <a:r>
              <a:rPr spc="-254"/>
              <a:t>Each</a:t>
            </a:r>
            <a:r>
              <a:rPr spc="-295"/>
              <a:t> </a:t>
            </a:r>
            <a:r>
              <a:rPr spc="-10"/>
              <a:t>Other</a:t>
            </a:r>
          </a:p>
        </p:txBody>
      </p:sp>
      <p:sp>
        <p:nvSpPr>
          <p:cNvPr id="102" name="object 14"/>
          <p:cNvSpPr txBox="1"/>
          <p:nvPr/>
        </p:nvSpPr>
        <p:spPr>
          <a:xfrm>
            <a:off x="13704569" y="4067385"/>
            <a:ext cx="2376172" cy="1110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70508" marR="5080" indent="-258442">
              <a:lnSpc>
                <a:spcPts val="4400"/>
              </a:lnSpc>
              <a:spcBef>
                <a:spcPts val="500"/>
              </a:spcBef>
              <a:defRPr spc="-155" sz="3900">
                <a:latin typeface="Arial"/>
                <a:ea typeface="Arial"/>
                <a:cs typeface="Arial"/>
                <a:sym typeface="Arial"/>
              </a:defRPr>
            </a:pPr>
            <a:r>
              <a:t>Learn</a:t>
            </a:r>
            <a:r>
              <a:rPr spc="-114"/>
              <a:t> </a:t>
            </a:r>
            <a:r>
              <a:rPr spc="34"/>
              <a:t>from </a:t>
            </a:r>
            <a:r>
              <a:rPr spc="0"/>
              <a:t>the</a:t>
            </a:r>
            <a:r>
              <a:rPr spc="-139"/>
              <a:t> </a:t>
            </a:r>
            <a:r>
              <a:rPr spc="-20"/>
              <a:t>Best</a:t>
            </a:r>
          </a:p>
        </p:txBody>
      </p:sp>
      <p:sp>
        <p:nvSpPr>
          <p:cNvPr id="103" name="object 19"/>
          <p:cNvSpPr txBox="1"/>
          <p:nvPr/>
        </p:nvSpPr>
        <p:spPr>
          <a:xfrm>
            <a:off x="16106443" y="9435675"/>
            <a:ext cx="123444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G</a:t>
            </a:r>
            <a:r>
              <a:rPr spc="325"/>
              <a:t> </a:t>
            </a:r>
            <a:r>
              <a:rPr spc="-94"/>
              <a:t>Nc•tebookLM</a:t>
            </a:r>
          </a:p>
        </p:txBody>
      </p:sp>
      <p:pic>
        <p:nvPicPr>
          <p:cNvPr id="104" name="Screenshot 2026-01-10 at 01.22.55.png" descr="Screenshot 2026-01-10 at 01.22.5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690446" y="5501259"/>
            <a:ext cx="9827608" cy="3703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8"/>
          <p:cNvSpPr txBox="1"/>
          <p:nvPr/>
        </p:nvSpPr>
        <p:spPr>
          <a:xfrm>
            <a:off x="1570829" y="895206"/>
            <a:ext cx="14260195" cy="764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80" sz="540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Rewarding</a:t>
            </a:r>
            <a:r>
              <a:rPr spc="55"/>
              <a:t> </a:t>
            </a:r>
            <a:r>
              <a:rPr spc="245"/>
              <a:t>the</a:t>
            </a:r>
            <a:r>
              <a:rPr spc="-300"/>
              <a:t> </a:t>
            </a:r>
            <a:r>
              <a:rPr spc="0">
                <a:solidFill>
                  <a:srgbClr val="2F2F2F"/>
                </a:solidFill>
              </a:rPr>
              <a:t>Process,</a:t>
            </a:r>
            <a:r>
              <a:rPr spc="-100">
                <a:solidFill>
                  <a:srgbClr val="2F2F2F"/>
                </a:solidFill>
              </a:rPr>
              <a:t> </a:t>
            </a:r>
            <a:r>
              <a:rPr spc="165">
                <a:solidFill>
                  <a:srgbClr val="363636"/>
                </a:solidFill>
              </a:rPr>
              <a:t>Not</a:t>
            </a:r>
            <a:r>
              <a:rPr spc="-254">
                <a:solidFill>
                  <a:srgbClr val="363636"/>
                </a:solidFill>
              </a:rPr>
              <a:t> </a:t>
            </a:r>
            <a:r>
              <a:rPr spc="145">
                <a:solidFill>
                  <a:srgbClr val="333333"/>
                </a:solidFill>
              </a:rPr>
              <a:t>Just</a:t>
            </a:r>
            <a:r>
              <a:rPr spc="125">
                <a:solidFill>
                  <a:srgbClr val="333333"/>
                </a:solidFill>
              </a:rPr>
              <a:t> </a:t>
            </a:r>
            <a:r>
              <a:rPr spc="145">
                <a:solidFill>
                  <a:srgbClr val="2F2F2F"/>
                </a:solidFill>
              </a:rPr>
              <a:t>the</a:t>
            </a:r>
            <a:r>
              <a:rPr spc="150">
                <a:solidFill>
                  <a:srgbClr val="2F2F2F"/>
                </a:solidFill>
              </a:rPr>
              <a:t> </a:t>
            </a:r>
            <a:r>
              <a:t>Answer</a:t>
            </a:r>
          </a:p>
        </p:txBody>
      </p:sp>
      <p:pic>
        <p:nvPicPr>
          <p:cNvPr id="107" name="Screenshot 2026-01-10 at 01.32.01.png" descr="Screenshot 2026-01-10 at 01.3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99" y="1934098"/>
            <a:ext cx="16987655" cy="62763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Screenshot 2026-01-10 at 01.33.42.png" descr="Screenshot 2026-01-10 at 01.33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2133" y="8484365"/>
            <a:ext cx="11917586" cy="885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2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object 4"/>
          <p:cNvSpPr txBox="1"/>
          <p:nvPr>
            <p:ph type="title"/>
          </p:nvPr>
        </p:nvSpPr>
        <p:spPr>
          <a:xfrm>
            <a:off x="760436" y="478012"/>
            <a:ext cx="15772766" cy="1423673"/>
          </a:xfrm>
          <a:prstGeom prst="rect">
            <a:avLst/>
          </a:prstGeom>
        </p:spPr>
        <p:txBody>
          <a:bodyPr/>
          <a:lstStyle/>
          <a:p>
            <a:pPr indent="1019810">
              <a:spcBef>
                <a:spcPts val="100"/>
              </a:spcBef>
              <a:defRPr spc="100" sz="52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Good</a:t>
            </a:r>
            <a:r>
              <a:rPr spc="-400"/>
              <a:t> </a:t>
            </a:r>
            <a:r>
              <a:rPr spc="0">
                <a:solidFill>
                  <a:srgbClr val="343434"/>
                </a:solidFill>
              </a:rPr>
              <a:t>vs.</a:t>
            </a:r>
            <a:r>
              <a:rPr spc="-400">
                <a:solidFill>
                  <a:srgbClr val="343434"/>
                </a:solidFill>
              </a:rPr>
              <a:t> </a:t>
            </a:r>
            <a:r>
              <a:rPr spc="-100">
                <a:solidFill>
                  <a:srgbClr val="343434"/>
                </a:solidFill>
              </a:rPr>
              <a:t>Bad</a:t>
            </a:r>
            <a:r>
              <a:rPr spc="-400">
                <a:solidFill>
                  <a:srgbClr val="343434"/>
                </a:solidFill>
              </a:rPr>
              <a:t> </a:t>
            </a:r>
            <a:r>
              <a:rPr spc="0">
                <a:solidFill>
                  <a:srgbClr val="2F2F2F"/>
                </a:solidFill>
              </a:rPr>
              <a:t>Reasoning: </a:t>
            </a:r>
            <a:r>
              <a:rPr spc="0">
                <a:solidFill>
                  <a:srgbClr val="3F3F3F"/>
                </a:solidFill>
              </a:rPr>
              <a:t>A</a:t>
            </a:r>
            <a:r>
              <a:rPr spc="-300">
                <a:solidFill>
                  <a:srgbClr val="3F3F3F"/>
                </a:solidFill>
              </a:rPr>
              <a:t> </a:t>
            </a:r>
            <a:r>
              <a:rPr>
                <a:solidFill>
                  <a:srgbClr val="2F2F2F"/>
                </a:solidFill>
              </a:rPr>
              <a:t>Practical</a:t>
            </a:r>
            <a:r>
              <a:rPr spc="-100">
                <a:solidFill>
                  <a:srgbClr val="2F2F2F"/>
                </a:solidFill>
              </a:rPr>
              <a:t> </a:t>
            </a:r>
            <a:r>
              <a:rPr spc="-100">
                <a:solidFill>
                  <a:srgbClr val="313131"/>
                </a:solidFill>
              </a:rPr>
              <a:t>Example</a:t>
            </a:r>
          </a:p>
        </p:txBody>
      </p:sp>
      <p:sp>
        <p:nvSpPr>
          <p:cNvPr id="111" name="object 5"/>
          <p:cNvSpPr txBox="1"/>
          <p:nvPr/>
        </p:nvSpPr>
        <p:spPr>
          <a:xfrm>
            <a:off x="2586988" y="2076118"/>
            <a:ext cx="1230122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9423400" algn="l"/>
              </a:tabLst>
              <a:defRPr spc="585" sz="4700">
                <a:solidFill>
                  <a:srgbClr val="44A156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</a:t>
            </a:r>
            <a:r>
              <a:rPr spc="-24">
                <a:solidFill>
                  <a:srgbClr val="49935B"/>
                </a:solidFill>
              </a:rPr>
              <a:t>Good</a:t>
            </a:r>
            <a:r>
              <a:rPr spc="-318">
                <a:solidFill>
                  <a:srgbClr val="49935B"/>
                </a:solidFill>
              </a:rPr>
              <a:t> </a:t>
            </a:r>
            <a:r>
              <a:rPr spc="-9">
                <a:solidFill>
                  <a:srgbClr val="4D975E"/>
                </a:solidFill>
              </a:rPr>
              <a:t>Output</a:t>
            </a:r>
            <a:r>
              <a:rPr spc="0">
                <a:solidFill>
                  <a:srgbClr val="4D975E"/>
                </a:solidFill>
              </a:rPr>
              <a:t>	</a:t>
            </a:r>
            <a:r>
              <a:rPr spc="-60" sz="4600">
                <a:solidFill>
                  <a:srgbClr val="C1463D"/>
                </a:solidFill>
              </a:rPr>
              <a:t>Bad</a:t>
            </a:r>
            <a:r>
              <a:rPr spc="-345" sz="4600">
                <a:solidFill>
                  <a:srgbClr val="C1463D"/>
                </a:solidFill>
              </a:rPr>
              <a:t> </a:t>
            </a:r>
            <a:r>
              <a:rPr spc="-90" sz="4600">
                <a:solidFill>
                  <a:srgbClr val="C85249"/>
                </a:solidFill>
              </a:rPr>
              <a:t>Output</a:t>
            </a:r>
          </a:p>
        </p:txBody>
      </p:sp>
      <p:pic>
        <p:nvPicPr>
          <p:cNvPr id="112" name="Screenshot 2026-01-10 at 01.35.22.png" descr="Screenshot 2026-01-10 at 01.35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92" y="2936352"/>
            <a:ext cx="17616920" cy="622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object 8"/>
          <p:cNvSpPr txBox="1"/>
          <p:nvPr>
            <p:ph type="title"/>
          </p:nvPr>
        </p:nvSpPr>
        <p:spPr>
          <a:xfrm>
            <a:off x="760436" y="478012"/>
            <a:ext cx="15772766" cy="1423673"/>
          </a:xfrm>
          <a:prstGeom prst="rect">
            <a:avLst/>
          </a:prstGeom>
        </p:spPr>
        <p:txBody>
          <a:bodyPr/>
          <a:lstStyle/>
          <a:p>
            <a:pPr indent="1711325">
              <a:spcBef>
                <a:spcPts val="100"/>
              </a:spcBef>
              <a:defRPr spc="-100" sz="57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</a:t>
            </a:r>
            <a:r>
              <a:rPr spc="-200"/>
              <a:t> </a:t>
            </a:r>
            <a:r>
              <a:rPr spc="100"/>
              <a:t>Marathon:</a:t>
            </a:r>
            <a:r>
              <a:rPr spc="-200"/>
              <a:t> </a:t>
            </a:r>
            <a:r>
              <a:rPr spc="0">
                <a:solidFill>
                  <a:srgbClr val="282828"/>
                </a:solidFill>
              </a:rPr>
              <a:t>Multi-</a:t>
            </a:r>
            <a:r>
              <a:rPr spc="100">
                <a:solidFill>
                  <a:srgbClr val="282828"/>
                </a:solidFill>
              </a:rPr>
              <a:t>Session</a:t>
            </a:r>
            <a:r>
              <a:rPr>
                <a:solidFill>
                  <a:srgbClr val="282828"/>
                </a:solidFill>
              </a:rPr>
              <a:t> Training</a:t>
            </a:r>
          </a:p>
        </p:txBody>
      </p:sp>
      <p:pic>
        <p:nvPicPr>
          <p:cNvPr id="115" name="Screenshot 2026-01-10 at 01.40.51.png" descr="Screenshot 2026-01-10 at 01.40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9085" y="2896429"/>
            <a:ext cx="17861192" cy="4226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bject 4"/>
          <p:cNvSpPr txBox="1"/>
          <p:nvPr>
            <p:ph type="title"/>
          </p:nvPr>
        </p:nvSpPr>
        <p:spPr>
          <a:xfrm>
            <a:off x="1030189" y="524799"/>
            <a:ext cx="15414822" cy="799122"/>
          </a:xfrm>
          <a:prstGeom prst="rect">
            <a:avLst/>
          </a:prstGeom>
        </p:spPr>
        <p:txBody>
          <a:bodyPr/>
          <a:lstStyle/>
          <a:p>
            <a:pPr indent="1614805">
              <a:spcBef>
                <a:spcPts val="100"/>
              </a:spcBef>
              <a:defRPr spc="-200" sz="45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spc="-100"/>
              <a:t> </a:t>
            </a:r>
            <a:r>
              <a:rPr spc="0">
                <a:solidFill>
                  <a:srgbClr val="4D4D4D"/>
                </a:solidFill>
              </a:rPr>
              <a:t>New</a:t>
            </a:r>
            <a:r>
              <a:rPr>
                <a:solidFill>
                  <a:srgbClr val="4D4D4D"/>
                </a:solidFill>
              </a:rPr>
              <a:t> </a:t>
            </a:r>
            <a:r>
              <a:rPr spc="0">
                <a:solidFill>
                  <a:srgbClr val="505050"/>
                </a:solidFill>
              </a:rPr>
              <a:t>Problem </a:t>
            </a:r>
            <a:r>
              <a:rPr spc="-100">
                <a:solidFill>
                  <a:srgbClr val="4D4D4D"/>
                </a:solidFill>
              </a:rPr>
              <a:t>Emerges: </a:t>
            </a:r>
            <a:r>
              <a:rPr spc="0">
                <a:solidFill>
                  <a:srgbClr val="494949"/>
                </a:solidFill>
              </a:rPr>
              <a:t>Catastrophic</a:t>
            </a:r>
            <a:r>
              <a:rPr spc="300">
                <a:solidFill>
                  <a:srgbClr val="494949"/>
                </a:solidFill>
              </a:rPr>
              <a:t> </a:t>
            </a:r>
            <a:r>
              <a:rPr spc="-100">
                <a:solidFill>
                  <a:srgbClr val="4F4F4F"/>
                </a:solidFill>
              </a:rPr>
              <a:t>Forgetting</a:t>
            </a:r>
          </a:p>
        </p:txBody>
      </p:sp>
      <p:pic>
        <p:nvPicPr>
          <p:cNvPr id="118" name="Screenshot 2026-01-10 at 01.44.24.png" descr="Screenshot 2026-01-10 at 01.44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647157"/>
            <a:ext cx="17475203" cy="7984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100" y="5613400"/>
            <a:ext cx="145415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9100" y="4635500"/>
            <a:ext cx="9017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61700" y="4635500"/>
            <a:ext cx="9017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9400" y="2159000"/>
            <a:ext cx="3289300" cy="219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object 6" descr="object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37200" y="2819400"/>
            <a:ext cx="838200" cy="87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object 7" descr="object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99300" y="2159000"/>
            <a:ext cx="3289300" cy="219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object 8" descr="object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099800" y="3352800"/>
            <a:ext cx="8509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ject 9" descr="object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099800" y="2997200"/>
            <a:ext cx="8509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10" descr="object 1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534900" y="2159000"/>
            <a:ext cx="3467100" cy="2184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" name="object 11"/>
          <p:cNvGrpSpPr/>
          <p:nvPr/>
        </p:nvGrpSpPr>
        <p:grpSpPr>
          <a:xfrm>
            <a:off x="1041400" y="6515098"/>
            <a:ext cx="241301" cy="1117603"/>
            <a:chOff x="0" y="0"/>
            <a:chExt cx="241300" cy="1117601"/>
          </a:xfrm>
        </p:grpSpPr>
        <p:pic>
          <p:nvPicPr>
            <p:cNvPr id="129" name="object 12" descr="object 12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3500" y="-1"/>
              <a:ext cx="177801" cy="152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object 13" descr="object 1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165100"/>
              <a:ext cx="241300" cy="952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2" name="object 14"/>
          <p:cNvSpPr txBox="1"/>
          <p:nvPr>
            <p:ph type="title"/>
          </p:nvPr>
        </p:nvSpPr>
        <p:spPr>
          <a:xfrm>
            <a:off x="760436" y="478012"/>
            <a:ext cx="15772766" cy="1423673"/>
          </a:xfrm>
          <a:prstGeom prst="rect">
            <a:avLst/>
          </a:prstGeom>
        </p:spPr>
        <p:txBody>
          <a:bodyPr/>
          <a:lstStyle/>
          <a:p>
            <a:pPr indent="3387725">
              <a:defRPr spc="-100" sz="57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</a:t>
            </a:r>
            <a:r>
              <a:rPr spc="-600"/>
              <a:t> </a:t>
            </a:r>
            <a:r>
              <a:rPr spc="0">
                <a:solidFill>
                  <a:srgbClr val="313131"/>
                </a:solidFill>
              </a:rPr>
              <a:t>Solution:</a:t>
            </a:r>
            <a:r>
              <a:rPr spc="-400">
                <a:solidFill>
                  <a:srgbClr val="313131"/>
                </a:solidFill>
              </a:rPr>
              <a:t> </a:t>
            </a:r>
            <a:r>
              <a:rPr spc="100"/>
              <a:t>Active</a:t>
            </a:r>
            <a:r>
              <a:rPr spc="-200"/>
              <a:t> </a:t>
            </a:r>
            <a:r>
              <a:rPr>
                <a:solidFill>
                  <a:srgbClr val="282828"/>
                </a:solidFill>
              </a:rPr>
              <a:t>Review</a:t>
            </a:r>
          </a:p>
        </p:txBody>
      </p:sp>
      <p:sp>
        <p:nvSpPr>
          <p:cNvPr id="133" name="object 15"/>
          <p:cNvSpPr txBox="1"/>
          <p:nvPr/>
        </p:nvSpPr>
        <p:spPr>
          <a:xfrm>
            <a:off x="1992335" y="4527549"/>
            <a:ext cx="2382522" cy="35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490" sz="2500">
                <a:latin typeface="Arial"/>
                <a:ea typeface="Arial"/>
                <a:cs typeface="Arial"/>
                <a:sym typeface="Arial"/>
              </a:defRPr>
            </a:pPr>
            <a:r>
              <a:t>5  0  0   </a:t>
            </a:r>
            <a:r>
              <a:rPr spc="-110"/>
              <a:t>New</a:t>
            </a:r>
            <a:r>
              <a:rPr spc="-204"/>
              <a:t> </a:t>
            </a:r>
            <a:r>
              <a:rPr spc="-140"/>
              <a:t>Samples</a:t>
            </a:r>
          </a:p>
        </p:txBody>
      </p:sp>
      <p:sp>
        <p:nvSpPr>
          <p:cNvPr id="134" name="object 16"/>
          <p:cNvSpPr txBox="1"/>
          <p:nvPr/>
        </p:nvSpPr>
        <p:spPr>
          <a:xfrm>
            <a:off x="3364333" y="8464477"/>
            <a:ext cx="125603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95" sz="2400">
                <a:latin typeface="Arial"/>
                <a:ea typeface="Arial"/>
                <a:cs typeface="Arial"/>
                <a:sym typeface="Arial"/>
              </a:defRPr>
            </a:pPr>
            <a:r>
              <a:t>Session</a:t>
            </a:r>
            <a:r>
              <a:rPr spc="-145"/>
              <a:t> </a:t>
            </a:r>
            <a:r>
              <a:rPr spc="-50"/>
              <a:t>1</a:t>
            </a:r>
          </a:p>
        </p:txBody>
      </p:sp>
      <p:sp>
        <p:nvSpPr>
          <p:cNvPr id="135" name="object 17"/>
          <p:cNvSpPr txBox="1"/>
          <p:nvPr/>
        </p:nvSpPr>
        <p:spPr>
          <a:xfrm>
            <a:off x="6919938" y="4527549"/>
            <a:ext cx="3601085" cy="35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490" sz="2500">
                <a:latin typeface="Arial"/>
                <a:ea typeface="Arial"/>
                <a:cs typeface="Arial"/>
                <a:sym typeface="Arial"/>
              </a:defRPr>
            </a:pPr>
            <a:r>
              <a:t>5  0  0 </a:t>
            </a:r>
            <a:r>
              <a:rPr spc="-170"/>
              <a:t> </a:t>
            </a:r>
            <a:r>
              <a:rPr spc="-35"/>
              <a:t>Old</a:t>
            </a:r>
            <a:r>
              <a:rPr spc="-295"/>
              <a:t> </a:t>
            </a:r>
            <a:r>
              <a:rPr spc="-150"/>
              <a:t>Samples</a:t>
            </a:r>
            <a:r>
              <a:rPr spc="10"/>
              <a:t> </a:t>
            </a:r>
            <a:r>
              <a:rPr spc="-145"/>
              <a:t>(Random)</a:t>
            </a:r>
          </a:p>
        </p:txBody>
      </p:sp>
      <p:sp>
        <p:nvSpPr>
          <p:cNvPr id="136" name="object 18"/>
          <p:cNvSpPr txBox="1"/>
          <p:nvPr/>
        </p:nvSpPr>
        <p:spPr>
          <a:xfrm>
            <a:off x="7790150" y="8451505"/>
            <a:ext cx="1870712" cy="85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412115">
              <a:spcBef>
                <a:spcPts val="1100"/>
              </a:spcBef>
              <a:defRPr spc="-135" sz="2500">
                <a:latin typeface="Arial"/>
                <a:ea typeface="Arial"/>
                <a:cs typeface="Arial"/>
                <a:sym typeface="Arial"/>
              </a:defRPr>
            </a:pPr>
            <a:r>
              <a:t>Session </a:t>
            </a:r>
            <a:r>
              <a:rPr spc="-50"/>
              <a:t>2</a:t>
            </a:r>
          </a:p>
          <a:p>
            <a:pPr indent="12700">
              <a:spcBef>
                <a:spcPts val="1000"/>
              </a:spcBef>
              <a:defRPr spc="-140" sz="2500">
                <a:latin typeface="Arial"/>
                <a:ea typeface="Arial"/>
                <a:cs typeface="Arial"/>
                <a:sym typeface="Arial"/>
              </a:defRPr>
            </a:pPr>
            <a:r>
              <a:t>Training</a:t>
            </a:r>
            <a:r>
              <a:rPr spc="-155"/>
              <a:t> </a:t>
            </a:r>
            <a:r>
              <a:rPr spc="-120"/>
              <a:t>Steps</a:t>
            </a:r>
          </a:p>
        </p:txBody>
      </p:sp>
      <p:sp>
        <p:nvSpPr>
          <p:cNvPr id="137" name="object 19"/>
          <p:cNvSpPr txBox="1"/>
          <p:nvPr/>
        </p:nvSpPr>
        <p:spPr>
          <a:xfrm>
            <a:off x="12411426" y="4527549"/>
            <a:ext cx="3679192" cy="35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25" sz="2500">
                <a:latin typeface="Arial"/>
                <a:ea typeface="Arial"/>
                <a:cs typeface="Arial"/>
                <a:sym typeface="Arial"/>
              </a:defRPr>
            </a:pPr>
            <a:r>
              <a:t>1000</a:t>
            </a:r>
            <a:r>
              <a:rPr spc="-220"/>
              <a:t> </a:t>
            </a:r>
            <a:r>
              <a:rPr spc="-150"/>
              <a:t>Sample</a:t>
            </a:r>
            <a:r>
              <a:rPr spc="-145"/>
              <a:t> </a:t>
            </a:r>
            <a:r>
              <a:rPr spc="-120"/>
              <a:t>Training</a:t>
            </a:r>
            <a:r>
              <a:rPr spc="-15"/>
              <a:t> </a:t>
            </a:r>
            <a:r>
              <a:rPr spc="-80"/>
              <a:t>Batch</a:t>
            </a:r>
          </a:p>
        </p:txBody>
      </p:sp>
      <p:sp>
        <p:nvSpPr>
          <p:cNvPr id="138" name="object 20"/>
          <p:cNvSpPr txBox="1"/>
          <p:nvPr/>
        </p:nvSpPr>
        <p:spPr>
          <a:xfrm>
            <a:off x="13029031" y="8464477"/>
            <a:ext cx="128270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90" sz="2400">
                <a:latin typeface="Arial"/>
                <a:ea typeface="Arial"/>
                <a:cs typeface="Arial"/>
                <a:sym typeface="Arial"/>
              </a:defRPr>
            </a:pPr>
            <a:r>
              <a:t>Session</a:t>
            </a:r>
            <a:r>
              <a:rPr spc="-114"/>
              <a:t> </a:t>
            </a:r>
            <a:r>
              <a:rPr spc="0"/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bject 4"/>
          <p:cNvSpPr txBox="1"/>
          <p:nvPr>
            <p:ph type="title"/>
          </p:nvPr>
        </p:nvSpPr>
        <p:spPr>
          <a:xfrm>
            <a:off x="3247464" y="361043"/>
            <a:ext cx="10980272" cy="742053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4600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</a:t>
            </a:r>
            <a:r>
              <a:rPr spc="-200"/>
              <a:t> </a:t>
            </a:r>
            <a:r>
              <a:rPr>
                <a:solidFill>
                  <a:srgbClr val="2D2D2D"/>
                </a:solidFill>
              </a:rPr>
              <a:t>Plateau:</a:t>
            </a:r>
            <a:r>
              <a:rPr spc="-100">
                <a:solidFill>
                  <a:srgbClr val="2D2D2D"/>
                </a:solidFill>
              </a:rPr>
              <a:t> </a:t>
            </a:r>
            <a:r>
              <a:t>Reaching </a:t>
            </a:r>
            <a:r>
              <a:rPr>
                <a:solidFill>
                  <a:srgbClr val="363636"/>
                </a:solidFill>
              </a:rPr>
              <a:t>the</a:t>
            </a:r>
            <a:r>
              <a:rPr spc="400">
                <a:solidFill>
                  <a:srgbClr val="363636"/>
                </a:solidFill>
              </a:rPr>
              <a:t> </a:t>
            </a:r>
            <a:r>
              <a:t>Baseline</a:t>
            </a:r>
            <a:r>
              <a:rPr spc="100"/>
              <a:t> </a:t>
            </a:r>
            <a:r>
              <a:rPr spc="100">
                <a:solidFill>
                  <a:srgbClr val="363636"/>
                </a:solidFill>
              </a:rPr>
              <a:t>Limit</a:t>
            </a:r>
          </a:p>
        </p:txBody>
      </p:sp>
      <p:pic>
        <p:nvPicPr>
          <p:cNvPr id="141" name="Screenshot 2026-01-10 at 01.48.59.png" descr="Screenshot 2026-01-10 at 01.4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24699"/>
            <a:ext cx="17475202" cy="6712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